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83" r:id="rId2"/>
    <p:sldId id="256" r:id="rId3"/>
    <p:sldId id="271" r:id="rId4"/>
    <p:sldId id="284" r:id="rId5"/>
    <p:sldId id="287" r:id="rId6"/>
    <p:sldId id="288" r:id="rId7"/>
    <p:sldId id="289" r:id="rId8"/>
    <p:sldId id="285"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45"/>
    <a:srgbClr val="D24726"/>
    <a:srgbClr val="404040"/>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4" autoAdjust="0"/>
    <p:restoredTop sz="94241" autoAdjust="0"/>
  </p:normalViewPr>
  <p:slideViewPr>
    <p:cSldViewPr snapToGrid="0">
      <p:cViewPr varScale="1">
        <p:scale>
          <a:sx n="85" d="100"/>
          <a:sy n="85" d="100"/>
        </p:scale>
        <p:origin x="370"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12/21/2021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225827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12/21/2021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12/21/2021</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10515600" cy="2387600"/>
          </a:xfrm>
        </p:spPr>
        <p:txBody>
          <a:bodyPr anchor="ctr" anchorCtr="0">
            <a:normAutofit/>
          </a:bodyPr>
          <a:lstStyle/>
          <a:p>
            <a:pPr algn="ctr"/>
            <a:r>
              <a:rPr lang="en-US" sz="4800" b="1" dirty="0">
                <a:solidFill>
                  <a:schemeClr val="bg1"/>
                </a:solidFill>
              </a:rPr>
              <a:t>“Making justice even more human thanks to AI”</a:t>
            </a:r>
          </a:p>
        </p:txBody>
      </p:sp>
      <p:sp>
        <p:nvSpPr>
          <p:cNvPr id="3" name="Subtitle 2"/>
          <p:cNvSpPr>
            <a:spLocks noGrp="1"/>
          </p:cNvSpPr>
          <p:nvPr>
            <p:ph type="subTitle" idx="4294967295"/>
          </p:nvPr>
        </p:nvSpPr>
        <p:spPr>
          <a:xfrm>
            <a:off x="882535" y="2099354"/>
            <a:ext cx="9582736" cy="1137793"/>
          </a:xfrm>
        </p:spPr>
        <p:txBody>
          <a:bodyPr>
            <a:normAutofit fontScale="25000" lnSpcReduction="20000"/>
          </a:bodyPr>
          <a:lstStyle/>
          <a:p>
            <a:r>
              <a:rPr lang="en-US" sz="16000" dirty="0">
                <a:solidFill>
                  <a:schemeClr val="bg1"/>
                </a:solidFill>
                <a:latin typeface="+mj-lt"/>
              </a:rPr>
              <a:t>Speaker: Badr Boussabat </a:t>
            </a:r>
          </a:p>
          <a:p>
            <a:r>
              <a:rPr lang="en-US" sz="12800" dirty="0">
                <a:solidFill>
                  <a:schemeClr val="bg1"/>
                </a:solidFill>
                <a:latin typeface="+mj-lt"/>
              </a:rPr>
              <a:t>AI Author/Speaker/Expert</a:t>
            </a:r>
          </a:p>
          <a:p>
            <a:r>
              <a:rPr lang="en-US" sz="12800" dirty="0">
                <a:solidFill>
                  <a:schemeClr val="bg1"/>
                </a:solidFill>
                <a:latin typeface="+mj-lt"/>
              </a:rPr>
              <a:t>President AI TOGETHER</a:t>
            </a:r>
          </a:p>
          <a:p>
            <a:r>
              <a:rPr lang="en-US" sz="12800" dirty="0">
                <a:solidFill>
                  <a:schemeClr val="bg1"/>
                </a:solidFill>
                <a:latin typeface="+mj-lt"/>
              </a:rPr>
              <a:t>Country Advisor</a:t>
            </a:r>
          </a:p>
          <a:p>
            <a:pPr marL="457200" indent="-457200">
              <a:buAutoNum type="alphaLcParenR"/>
            </a:pPr>
            <a:endParaRPr lang="en-US" sz="2400" dirty="0">
              <a:solidFill>
                <a:schemeClr val="bg1"/>
              </a:solidFill>
              <a:latin typeface="+mj-lt"/>
            </a:endParaRPr>
          </a:p>
          <a:p>
            <a:pPr marL="457200" indent="-457200">
              <a:buAutoNum type="alphaLcParenR"/>
            </a:pPr>
            <a:endParaRPr lang="en-US" sz="2400" dirty="0">
              <a:solidFill>
                <a:schemeClr val="bg1"/>
              </a:solidFill>
              <a:latin typeface="+mj-lt"/>
            </a:endParaRPr>
          </a:p>
        </p:txBody>
      </p:sp>
      <p:pic>
        <p:nvPicPr>
          <p:cNvPr id="2050" name="Picture 2" descr="Badr Boussabat (@BoussabatBadr) / Twitter">
            <a:extLst>
              <a:ext uri="{FF2B5EF4-FFF2-40B4-BE49-F238E27FC236}">
                <a16:creationId xmlns:a16="http://schemas.microsoft.com/office/drawing/2014/main" id="{E272720F-5364-460B-BB46-857869682F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91" b="27598"/>
          <a:stretch/>
        </p:blipFill>
        <p:spPr bwMode="auto">
          <a:xfrm>
            <a:off x="7547976" y="3237147"/>
            <a:ext cx="2648210" cy="2758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27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10515600" cy="2387600"/>
          </a:xfrm>
        </p:spPr>
        <p:txBody>
          <a:bodyPr anchor="ctr" anchorCtr="0">
            <a:normAutofit/>
          </a:bodyPr>
          <a:lstStyle/>
          <a:p>
            <a:r>
              <a:rPr lang="en-US" sz="4800" dirty="0">
                <a:solidFill>
                  <a:schemeClr val="bg1"/>
                </a:solidFill>
              </a:rPr>
              <a:t>Artificial intelligence in law</a:t>
            </a:r>
          </a:p>
        </p:txBody>
      </p:sp>
      <p:sp>
        <p:nvSpPr>
          <p:cNvPr id="3" name="Subtitle 2"/>
          <p:cNvSpPr>
            <a:spLocks noGrp="1"/>
          </p:cNvSpPr>
          <p:nvPr>
            <p:ph type="subTitle" idx="4294967295"/>
          </p:nvPr>
        </p:nvSpPr>
        <p:spPr>
          <a:xfrm>
            <a:off x="855620" y="2933105"/>
            <a:ext cx="9582736" cy="1137793"/>
          </a:xfrm>
        </p:spPr>
        <p:txBody>
          <a:bodyPr>
            <a:normAutofit fontScale="25000" lnSpcReduction="20000"/>
          </a:bodyPr>
          <a:lstStyle/>
          <a:p>
            <a:pPr marL="457200" indent="-457200">
              <a:buAutoNum type="alphaLcParenR"/>
            </a:pPr>
            <a:r>
              <a:rPr lang="en-US" sz="16000" dirty="0">
                <a:solidFill>
                  <a:schemeClr val="bg1"/>
                </a:solidFill>
                <a:latin typeface="+mj-lt"/>
              </a:rPr>
              <a:t>Why AI in the practice of law ?</a:t>
            </a:r>
          </a:p>
          <a:p>
            <a:pPr marL="457200" indent="-457200">
              <a:buAutoNum type="alphaLcParenR"/>
            </a:pPr>
            <a:r>
              <a:rPr lang="en-US" sz="16000" dirty="0">
                <a:solidFill>
                  <a:schemeClr val="bg1"/>
                </a:solidFill>
                <a:latin typeface="+mj-lt"/>
              </a:rPr>
              <a:t>Neuro-symbolic learning</a:t>
            </a:r>
          </a:p>
          <a:p>
            <a:pPr marL="457200" indent="-457200">
              <a:buAutoNum type="alphaLcParenR"/>
            </a:pPr>
            <a:r>
              <a:rPr lang="en-US" sz="16000" dirty="0">
                <a:solidFill>
                  <a:schemeClr val="bg1"/>
                </a:solidFill>
                <a:latin typeface="+mj-lt"/>
              </a:rPr>
              <a:t>Why will not AI replace judges ?</a:t>
            </a:r>
          </a:p>
          <a:p>
            <a:pPr marL="457200" indent="-457200">
              <a:buAutoNum type="alphaLcParenR"/>
            </a:pPr>
            <a:endParaRPr lang="en-US" sz="2400" dirty="0">
              <a:solidFill>
                <a:schemeClr val="bg1"/>
              </a:solidFill>
              <a:latin typeface="+mj-lt"/>
            </a:endParaRPr>
          </a:p>
          <a:p>
            <a:pPr marL="457200" indent="-457200">
              <a:buAutoNum type="alphaLcParenR"/>
            </a:pPr>
            <a:endParaRPr lang="en-US" sz="2400" dirty="0">
              <a:solidFill>
                <a:schemeClr val="bg1"/>
              </a:solidFill>
              <a:latin typeface="+mj-lt"/>
            </a:endParaRPr>
          </a:p>
        </p:txBody>
      </p:sp>
      <p:pic>
        <p:nvPicPr>
          <p:cNvPr id="5" name="Picture 4" descr="Robot">
            <a:extLst>
              <a:ext uri="{FF2B5EF4-FFF2-40B4-BE49-F238E27FC236}">
                <a16:creationId xmlns:a16="http://schemas.microsoft.com/office/drawing/2014/main" id="{87370F4D-423F-46F9-A08E-272D103A96B7}"/>
              </a:ext>
            </a:extLst>
          </p:cNvPr>
          <p:cNvPicPr>
            <a:picLocks noChangeAspect="1"/>
          </p:cNvPicPr>
          <p:nvPr/>
        </p:nvPicPr>
        <p:blipFill>
          <a:blip r:embed="rId3"/>
          <a:stretch>
            <a:fillRect/>
          </a:stretch>
        </p:blipFill>
        <p:spPr>
          <a:xfrm>
            <a:off x="7912741" y="1646170"/>
            <a:ext cx="2775459" cy="4531804"/>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Why AI in the practice of law ?</a:t>
            </a:r>
          </a:p>
        </p:txBody>
      </p:sp>
      <p:sp>
        <p:nvSpPr>
          <p:cNvPr id="38" name="Content Placeholder 17"/>
          <p:cNvSpPr txBox="1">
            <a:spLocks/>
          </p:cNvSpPr>
          <p:nvPr/>
        </p:nvSpPr>
        <p:spPr>
          <a:xfrm>
            <a:off x="541609" y="1524708"/>
            <a:ext cx="7521735" cy="36873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a:spcAft>
                <a:spcPts val="600"/>
              </a:spcAft>
              <a:defRPr/>
            </a:pPr>
            <a:r>
              <a:rPr lang="en-US" sz="2000" dirty="0">
                <a:latin typeface="Segoe UI" panose="020B0502040204020203" pitchFamily="34" charset="0"/>
                <a:cs typeface="Segoe UI" panose="020B0502040204020203" pitchFamily="34" charset="0"/>
              </a:rPr>
              <a:t>Digitalization pressure</a:t>
            </a:r>
          </a:p>
          <a:p>
            <a:pPr>
              <a:spcAft>
                <a:spcPts val="600"/>
              </a:spcAft>
              <a:defRPr/>
            </a:pPr>
            <a:r>
              <a:rPr lang="en-US" sz="2000" dirty="0">
                <a:latin typeface="Segoe UI" panose="020B0502040204020203" pitchFamily="34" charset="0"/>
                <a:cs typeface="Segoe UI" panose="020B0502040204020203" pitchFamily="34" charset="0"/>
              </a:rPr>
              <a:t>AI = systemic tool </a:t>
            </a:r>
            <a:r>
              <a:rPr lang="en-US" sz="2000" dirty="0">
                <a:latin typeface="Segoe UI" panose="020B0502040204020203" pitchFamily="34" charset="0"/>
                <a:cs typeface="Segoe UI" panose="020B0502040204020203" pitchFamily="34" charset="0"/>
                <a:sym typeface="Wingdings" panose="05000000000000000000" pitchFamily="2" charset="2"/>
              </a:rPr>
              <a:t> </a:t>
            </a:r>
            <a:r>
              <a:rPr lang="en-US" sz="2000" dirty="0">
                <a:latin typeface="Segoe UI" panose="020B0502040204020203" pitchFamily="34" charset="0"/>
                <a:cs typeface="Segoe UI" panose="020B0502040204020203" pitchFamily="34" charset="0"/>
              </a:rPr>
              <a:t>Law = human capital + money</a:t>
            </a:r>
          </a:p>
          <a:p>
            <a:pPr>
              <a:spcAft>
                <a:spcPts val="600"/>
              </a:spcAft>
              <a:defRPr/>
            </a:pPr>
            <a:r>
              <a:rPr lang="en-US" sz="2000" dirty="0">
                <a:latin typeface="Segoe UI" panose="020B0502040204020203" pitchFamily="34" charset="0"/>
                <a:cs typeface="Segoe UI" panose="020B0502040204020203" pitchFamily="34" charset="0"/>
              </a:rPr>
              <a:t>Drop in costs</a:t>
            </a:r>
          </a:p>
          <a:p>
            <a:pPr>
              <a:spcAft>
                <a:spcPts val="600"/>
              </a:spcAft>
              <a:defRPr/>
            </a:pPr>
            <a:r>
              <a:rPr lang="en-US" sz="2000" dirty="0">
                <a:latin typeface="Segoe UI" panose="020B0502040204020203" pitchFamily="34" charset="0"/>
                <a:cs typeface="Segoe UI" panose="020B0502040204020203" pitchFamily="34" charset="0"/>
              </a:rPr>
              <a:t>80% of unstructured data</a:t>
            </a:r>
          </a:p>
          <a:p>
            <a:pPr>
              <a:spcAft>
                <a:spcPts val="600"/>
              </a:spcAft>
              <a:defRPr/>
            </a:pPr>
            <a:r>
              <a:rPr lang="en-US" sz="2000" dirty="0">
                <a:latin typeface="Segoe UI" panose="020B0502040204020203" pitchFamily="34" charset="0"/>
                <a:cs typeface="Segoe UI" panose="020B0502040204020203" pitchFamily="34" charset="0"/>
              </a:rPr>
              <a:t>Information </a:t>
            </a:r>
            <a:r>
              <a:rPr lang="en-US" sz="2000" dirty="0">
                <a:latin typeface="Segoe UI" panose="020B0502040204020203" pitchFamily="34" charset="0"/>
                <a:cs typeface="Segoe UI" panose="020B0502040204020203" pitchFamily="34" charset="0"/>
                <a:sym typeface="Wingdings" panose="05000000000000000000" pitchFamily="2" charset="2"/>
              </a:rPr>
              <a:t> </a:t>
            </a:r>
            <a:r>
              <a:rPr lang="en-US" sz="2000" dirty="0">
                <a:latin typeface="Segoe UI" panose="020B0502040204020203" pitchFamily="34" charset="0"/>
                <a:cs typeface="Segoe UI" panose="020B0502040204020203" pitchFamily="34" charset="0"/>
              </a:rPr>
              <a:t>Nuancing</a:t>
            </a: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Neuro-symbolic learning</a:t>
            </a:r>
          </a:p>
        </p:txBody>
      </p:sp>
      <p:sp>
        <p:nvSpPr>
          <p:cNvPr id="38" name="Content Placeholder 17"/>
          <p:cNvSpPr txBox="1">
            <a:spLocks/>
          </p:cNvSpPr>
          <p:nvPr/>
        </p:nvSpPr>
        <p:spPr>
          <a:xfrm>
            <a:off x="541609" y="1524708"/>
            <a:ext cx="7521735"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defRPr/>
            </a:pPr>
            <a:r>
              <a:rPr lang="en-US" sz="2000" dirty="0">
                <a:latin typeface="Segoe UI" panose="020B0502040204020203" pitchFamily="34" charset="0"/>
                <a:cs typeface="Segoe UI" panose="020B0502040204020203" pitchFamily="34" charset="0"/>
              </a:rPr>
              <a:t>Logic reasoning and common-sense reasoning</a:t>
            </a:r>
          </a:p>
          <a:p>
            <a:pPr>
              <a:spcAft>
                <a:spcPts val="600"/>
              </a:spcAft>
              <a:defRPr/>
            </a:pPr>
            <a:r>
              <a:rPr lang="en-US" sz="2000" dirty="0">
                <a:latin typeface="Segoe UI" panose="020B0502040204020203" pitchFamily="34" charset="0"/>
                <a:cs typeface="Segoe UI" panose="020B0502040204020203" pitchFamily="34" charset="0"/>
              </a:rPr>
              <a:t>CSR </a:t>
            </a:r>
            <a:r>
              <a:rPr lang="en-US" sz="2000" dirty="0">
                <a:latin typeface="Segoe UI" panose="020B0502040204020203" pitchFamily="34" charset="0"/>
                <a:cs typeface="Segoe UI" panose="020B0502040204020203" pitchFamily="34" charset="0"/>
                <a:sym typeface="Wingdings" panose="05000000000000000000" pitchFamily="2" charset="2"/>
              </a:rPr>
              <a:t> </a:t>
            </a:r>
            <a:r>
              <a:rPr lang="en-US" sz="2000" dirty="0">
                <a:latin typeface="Segoe UI" panose="020B0502040204020203" pitchFamily="34" charset="0"/>
                <a:cs typeface="Segoe UI" panose="020B0502040204020203" pitchFamily="34" charset="0"/>
              </a:rPr>
              <a:t>Context</a:t>
            </a:r>
          </a:p>
          <a:p>
            <a:pPr>
              <a:spcAft>
                <a:spcPts val="600"/>
              </a:spcAft>
              <a:defRPr/>
            </a:pPr>
            <a:r>
              <a:rPr lang="en-US" sz="2000" dirty="0">
                <a:latin typeface="Segoe UI" panose="020B0502040204020203" pitchFamily="34" charset="0"/>
                <a:cs typeface="Segoe UI" panose="020B0502040204020203" pitchFamily="34" charset="0"/>
              </a:rPr>
              <a:t>Judge </a:t>
            </a:r>
            <a:r>
              <a:rPr lang="en-US" sz="2000" dirty="0">
                <a:latin typeface="Segoe UI" panose="020B0502040204020203" pitchFamily="34" charset="0"/>
                <a:cs typeface="Segoe UI" panose="020B0502040204020203" pitchFamily="34" charset="0"/>
                <a:sym typeface="Wingdings" panose="05000000000000000000" pitchFamily="2" charset="2"/>
              </a:rPr>
              <a:t> legal context &amp; hierarchy of elements</a:t>
            </a:r>
            <a:endParaRPr lang="en-US" sz="2000" dirty="0">
              <a:latin typeface="Segoe UI" panose="020B0502040204020203" pitchFamily="34" charset="0"/>
              <a:cs typeface="Segoe UI" panose="020B0502040204020203" pitchFamily="34" charset="0"/>
            </a:endParaRPr>
          </a:p>
          <a:p>
            <a:pPr>
              <a:spcAft>
                <a:spcPts val="600"/>
              </a:spcAft>
              <a:defRPr/>
            </a:pPr>
            <a:r>
              <a:rPr lang="en-US" sz="2000" dirty="0">
                <a:latin typeface="Segoe UI" panose="020B0502040204020203" pitchFamily="34" charset="0"/>
                <a:cs typeface="Segoe UI" panose="020B0502040204020203" pitchFamily="34" charset="0"/>
              </a:rPr>
              <a:t>Judge &gt; AI </a:t>
            </a:r>
          </a:p>
          <a:p>
            <a:pPr>
              <a:spcAft>
                <a:spcPts val="600"/>
              </a:spcAft>
              <a:defRPr/>
            </a:pPr>
            <a:r>
              <a:rPr lang="en-US" sz="2000" dirty="0">
                <a:latin typeface="Segoe UI" panose="020B0502040204020203" pitchFamily="34" charset="0"/>
                <a:cs typeface="Segoe UI" panose="020B0502040204020203" pitchFamily="34" charset="0"/>
              </a:rPr>
              <a:t>Neuro-symbolic learning : combination between rules-based systems and semantic understanding</a:t>
            </a:r>
          </a:p>
          <a:p>
            <a:pPr>
              <a:spcAft>
                <a:spcPts val="600"/>
              </a:spcAft>
              <a:defRPr/>
            </a:pPr>
            <a:r>
              <a:rPr lang="en-US" sz="2000" dirty="0">
                <a:latin typeface="Segoe UI" panose="020B0502040204020203" pitchFamily="34" charset="0"/>
                <a:cs typeface="Segoe UI" panose="020B0502040204020203" pitchFamily="34" charset="0"/>
              </a:rPr>
              <a:t>Natural language</a:t>
            </a:r>
          </a:p>
          <a:p>
            <a:pPr marL="0" indent="0">
              <a:spcAft>
                <a:spcPts val="600"/>
              </a:spcAft>
              <a:buNone/>
              <a:defRPr/>
            </a:pPr>
            <a:r>
              <a:rPr lang="en-US" sz="2000" dirty="0">
                <a:latin typeface="Segoe UI" panose="020B0502040204020203" pitchFamily="34" charset="0"/>
                <a:cs typeface="Segoe UI" panose="020B0502040204020203" pitchFamily="34" charset="0"/>
              </a:rPr>
              <a:t>Why ?</a:t>
            </a:r>
          </a:p>
          <a:p>
            <a:pPr>
              <a:spcAft>
                <a:spcPts val="600"/>
              </a:spcAft>
              <a:defRPr/>
            </a:pPr>
            <a:r>
              <a:rPr lang="en-US" sz="2000" dirty="0">
                <a:latin typeface="Segoe UI" panose="020B0502040204020203" pitchFamily="34" charset="0"/>
                <a:cs typeface="Segoe UI" panose="020B0502040204020203" pitchFamily="34" charset="0"/>
              </a:rPr>
              <a:t>More value with less data </a:t>
            </a:r>
            <a:r>
              <a:rPr lang="en-US" sz="2000" dirty="0">
                <a:latin typeface="Segoe UI" panose="020B0502040204020203" pitchFamily="34" charset="0"/>
                <a:cs typeface="Segoe UI" panose="020B0502040204020203" pitchFamily="34" charset="0"/>
                <a:sym typeface="Wingdings" panose="05000000000000000000" pitchFamily="2" charset="2"/>
              </a:rPr>
              <a:t> focus on climate change</a:t>
            </a:r>
            <a:endParaRPr lang="en-US" sz="2000" dirty="0">
              <a:latin typeface="Segoe UI" panose="020B0502040204020203" pitchFamily="34" charset="0"/>
              <a:cs typeface="Segoe UI" panose="020B0502040204020203" pitchFamily="34" charset="0"/>
            </a:endParaRPr>
          </a:p>
          <a:p>
            <a:pPr>
              <a:spcAft>
                <a:spcPts val="600"/>
              </a:spcAft>
              <a:defRPr/>
            </a:pPr>
            <a:r>
              <a:rPr lang="en-US" sz="2000" dirty="0" err="1">
                <a:latin typeface="Segoe UI" panose="020B0502040204020203" pitchFamily="34" charset="0"/>
                <a:cs typeface="Segoe UI" panose="020B0502040204020203" pitchFamily="34" charset="0"/>
              </a:rPr>
              <a:t>Explainability</a:t>
            </a:r>
            <a:r>
              <a:rPr lang="en-US" sz="2000" dirty="0">
                <a:latin typeface="Segoe UI" panose="020B0502040204020203" pitchFamily="34" charset="0"/>
                <a:cs typeface="Segoe UI" panose="020B0502040204020203" pitchFamily="34" charset="0"/>
              </a:rPr>
              <a:t>, generalization and systematic generalization</a:t>
            </a: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12593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E570D-AD7E-47DD-88A6-D3A7508AD52E}"/>
              </a:ext>
            </a:extLst>
          </p:cNvPr>
          <p:cNvSpPr>
            <a:spLocks noGrp="1"/>
          </p:cNvSpPr>
          <p:nvPr>
            <p:ph type="title"/>
          </p:nvPr>
        </p:nvSpPr>
        <p:spPr/>
        <p:txBody>
          <a:bodyPr/>
          <a:lstStyle/>
          <a:p>
            <a:endParaRPr lang="fr-BE"/>
          </a:p>
        </p:txBody>
      </p:sp>
      <p:graphicFrame>
        <p:nvGraphicFramePr>
          <p:cNvPr id="4" name="Table 4">
            <a:extLst>
              <a:ext uri="{FF2B5EF4-FFF2-40B4-BE49-F238E27FC236}">
                <a16:creationId xmlns:a16="http://schemas.microsoft.com/office/drawing/2014/main" id="{620AC550-5F37-45CB-95EF-BAE7E22404EB}"/>
              </a:ext>
            </a:extLst>
          </p:cNvPr>
          <p:cNvGraphicFramePr>
            <a:graphicFrameLocks noGrp="1"/>
          </p:cNvGraphicFramePr>
          <p:nvPr>
            <p:ph sz="quarter" idx="10"/>
            <p:extLst>
              <p:ext uri="{D42A27DB-BD31-4B8C-83A1-F6EECF244321}">
                <p14:modId xmlns:p14="http://schemas.microsoft.com/office/powerpoint/2010/main" val="2874778608"/>
              </p:ext>
            </p:extLst>
          </p:nvPr>
        </p:nvGraphicFramePr>
        <p:xfrm>
          <a:off x="539750" y="1435100"/>
          <a:ext cx="10707370" cy="1854200"/>
        </p:xfrm>
        <a:graphic>
          <a:graphicData uri="http://schemas.openxmlformats.org/drawingml/2006/table">
            <a:tbl>
              <a:tblPr firstRow="1" bandRow="1">
                <a:tableStyleId>{5C22544A-7EE6-4342-B048-85BDC9FD1C3A}</a:tableStyleId>
              </a:tblPr>
              <a:tblGrid>
                <a:gridCol w="4051501">
                  <a:extLst>
                    <a:ext uri="{9D8B030D-6E8A-4147-A177-3AD203B41FA5}">
                      <a16:colId xmlns:a16="http://schemas.microsoft.com/office/drawing/2014/main" val="1456819602"/>
                    </a:ext>
                  </a:extLst>
                </a:gridCol>
                <a:gridCol w="1777415">
                  <a:extLst>
                    <a:ext uri="{9D8B030D-6E8A-4147-A177-3AD203B41FA5}">
                      <a16:colId xmlns:a16="http://schemas.microsoft.com/office/drawing/2014/main" val="237588856"/>
                    </a:ext>
                  </a:extLst>
                </a:gridCol>
                <a:gridCol w="2439227">
                  <a:extLst>
                    <a:ext uri="{9D8B030D-6E8A-4147-A177-3AD203B41FA5}">
                      <a16:colId xmlns:a16="http://schemas.microsoft.com/office/drawing/2014/main" val="1650855371"/>
                    </a:ext>
                  </a:extLst>
                </a:gridCol>
                <a:gridCol w="2439227">
                  <a:extLst>
                    <a:ext uri="{9D8B030D-6E8A-4147-A177-3AD203B41FA5}">
                      <a16:colId xmlns:a16="http://schemas.microsoft.com/office/drawing/2014/main" val="4146194975"/>
                    </a:ext>
                  </a:extLst>
                </a:gridCol>
              </a:tblGrid>
              <a:tr h="370840">
                <a:tc>
                  <a:txBody>
                    <a:bodyPr/>
                    <a:lstStyle/>
                    <a:p>
                      <a:r>
                        <a:rPr lang="fr-BE" dirty="0" err="1"/>
                        <a:t>Criteria</a:t>
                      </a:r>
                      <a:endParaRPr lang="fr-BE" dirty="0"/>
                    </a:p>
                  </a:txBody>
                  <a:tcPr/>
                </a:tc>
                <a:tc>
                  <a:txBody>
                    <a:bodyPr/>
                    <a:lstStyle/>
                    <a:p>
                      <a:pPr algn="ctr"/>
                      <a:r>
                        <a:rPr lang="fr-BE" dirty="0" err="1"/>
                        <a:t>Symbolic</a:t>
                      </a:r>
                      <a:endParaRPr lang="fr-BE" dirty="0"/>
                    </a:p>
                  </a:txBody>
                  <a:tcPr/>
                </a:tc>
                <a:tc>
                  <a:txBody>
                    <a:bodyPr/>
                    <a:lstStyle/>
                    <a:p>
                      <a:pPr algn="ctr"/>
                      <a:r>
                        <a:rPr lang="fr-BE" dirty="0" err="1"/>
                        <a:t>Connectionist</a:t>
                      </a:r>
                      <a:endParaRPr lang="fr-BE" dirty="0"/>
                    </a:p>
                  </a:txBody>
                  <a:tcPr/>
                </a:tc>
                <a:tc>
                  <a:txBody>
                    <a:bodyPr/>
                    <a:lstStyle/>
                    <a:p>
                      <a:pPr algn="ctr"/>
                      <a:r>
                        <a:rPr lang="fr-BE" dirty="0"/>
                        <a:t>N-S</a:t>
                      </a:r>
                    </a:p>
                  </a:txBody>
                  <a:tcPr/>
                </a:tc>
                <a:extLst>
                  <a:ext uri="{0D108BD9-81ED-4DB2-BD59-A6C34878D82A}">
                    <a16:rowId xmlns:a16="http://schemas.microsoft.com/office/drawing/2014/main" val="1742814839"/>
                  </a:ext>
                </a:extLst>
              </a:tr>
              <a:tr h="370840">
                <a:tc>
                  <a:txBody>
                    <a:bodyPr/>
                    <a:lstStyle/>
                    <a:p>
                      <a:r>
                        <a:rPr lang="fr-BE" dirty="0" err="1"/>
                        <a:t>Explainability</a:t>
                      </a:r>
                      <a:endParaRPr lang="fr-BE" dirty="0"/>
                    </a:p>
                  </a:txBody>
                  <a:tcPr/>
                </a:tc>
                <a:tc>
                  <a:txBody>
                    <a:bodyPr/>
                    <a:lstStyle/>
                    <a:p>
                      <a:pPr algn="ctr"/>
                      <a:r>
                        <a:rPr lang="fr-BE" dirty="0"/>
                        <a:t>YES</a:t>
                      </a:r>
                    </a:p>
                  </a:txBody>
                  <a:tcPr/>
                </a:tc>
                <a:tc>
                  <a:txBody>
                    <a:bodyPr/>
                    <a:lstStyle/>
                    <a:p>
                      <a:pPr algn="ctr"/>
                      <a:r>
                        <a:rPr lang="fr-BE" dirty="0"/>
                        <a:t>NO</a:t>
                      </a:r>
                    </a:p>
                  </a:txBody>
                  <a:tcPr/>
                </a:tc>
                <a:tc>
                  <a:txBody>
                    <a:bodyPr/>
                    <a:lstStyle/>
                    <a:p>
                      <a:pPr algn="ctr"/>
                      <a:r>
                        <a:rPr lang="fr-BE" dirty="0"/>
                        <a:t>YES</a:t>
                      </a:r>
                    </a:p>
                  </a:txBody>
                  <a:tcPr/>
                </a:tc>
                <a:extLst>
                  <a:ext uri="{0D108BD9-81ED-4DB2-BD59-A6C34878D82A}">
                    <a16:rowId xmlns:a16="http://schemas.microsoft.com/office/drawing/2014/main" val="4028305711"/>
                  </a:ext>
                </a:extLst>
              </a:tr>
              <a:tr h="370840">
                <a:tc>
                  <a:txBody>
                    <a:bodyPr/>
                    <a:lstStyle/>
                    <a:p>
                      <a:r>
                        <a:rPr lang="fr-BE" dirty="0" err="1"/>
                        <a:t>Generalization</a:t>
                      </a:r>
                      <a:endParaRPr lang="fr-BE" dirty="0"/>
                    </a:p>
                  </a:txBody>
                  <a:tcPr/>
                </a:tc>
                <a:tc>
                  <a:txBody>
                    <a:bodyPr/>
                    <a:lstStyle/>
                    <a:p>
                      <a:pPr algn="ctr"/>
                      <a:r>
                        <a:rPr lang="fr-BE" dirty="0"/>
                        <a:t>NO</a:t>
                      </a:r>
                    </a:p>
                  </a:txBody>
                  <a:tcPr/>
                </a:tc>
                <a:tc>
                  <a:txBody>
                    <a:bodyPr/>
                    <a:lstStyle/>
                    <a:p>
                      <a:pPr algn="ctr"/>
                      <a:r>
                        <a:rPr lang="fr-BE" dirty="0"/>
                        <a:t>YES</a:t>
                      </a:r>
                    </a:p>
                  </a:txBody>
                  <a:tcPr/>
                </a:tc>
                <a:tc>
                  <a:txBody>
                    <a:bodyPr/>
                    <a:lstStyle/>
                    <a:p>
                      <a:pPr algn="ctr"/>
                      <a:r>
                        <a:rPr lang="fr-BE" dirty="0"/>
                        <a:t>YES</a:t>
                      </a:r>
                    </a:p>
                  </a:txBody>
                  <a:tcPr/>
                </a:tc>
                <a:extLst>
                  <a:ext uri="{0D108BD9-81ED-4DB2-BD59-A6C34878D82A}">
                    <a16:rowId xmlns:a16="http://schemas.microsoft.com/office/drawing/2014/main" val="2520736012"/>
                  </a:ext>
                </a:extLst>
              </a:tr>
              <a:tr h="370840">
                <a:tc>
                  <a:txBody>
                    <a:bodyPr/>
                    <a:lstStyle/>
                    <a:p>
                      <a:r>
                        <a:rPr lang="fr-BE" dirty="0"/>
                        <a:t>Extrapolation</a:t>
                      </a:r>
                    </a:p>
                  </a:txBody>
                  <a:tcPr/>
                </a:tc>
                <a:tc>
                  <a:txBody>
                    <a:bodyPr/>
                    <a:lstStyle/>
                    <a:p>
                      <a:pPr algn="ctr"/>
                      <a:r>
                        <a:rPr lang="fr-BE" dirty="0"/>
                        <a:t>YES</a:t>
                      </a:r>
                    </a:p>
                  </a:txBody>
                  <a:tcPr/>
                </a:tc>
                <a:tc>
                  <a:txBody>
                    <a:bodyPr/>
                    <a:lstStyle/>
                    <a:p>
                      <a:pPr algn="ctr"/>
                      <a:r>
                        <a:rPr lang="fr-BE" dirty="0"/>
                        <a:t>NO</a:t>
                      </a:r>
                    </a:p>
                  </a:txBody>
                  <a:tcPr/>
                </a:tc>
                <a:tc>
                  <a:txBody>
                    <a:bodyPr/>
                    <a:lstStyle/>
                    <a:p>
                      <a:pPr algn="ctr"/>
                      <a:r>
                        <a:rPr lang="fr-BE" dirty="0"/>
                        <a:t>YES</a:t>
                      </a:r>
                    </a:p>
                  </a:txBody>
                  <a:tcPr/>
                </a:tc>
                <a:extLst>
                  <a:ext uri="{0D108BD9-81ED-4DB2-BD59-A6C34878D82A}">
                    <a16:rowId xmlns:a16="http://schemas.microsoft.com/office/drawing/2014/main" val="3883981043"/>
                  </a:ext>
                </a:extLst>
              </a:tr>
              <a:tr h="370840">
                <a:tc>
                  <a:txBody>
                    <a:bodyPr/>
                    <a:lstStyle/>
                    <a:p>
                      <a:r>
                        <a:rPr lang="fr-BE" dirty="0" err="1"/>
                        <a:t>Ethics</a:t>
                      </a:r>
                      <a:r>
                        <a:rPr lang="fr-BE" dirty="0"/>
                        <a:t> </a:t>
                      </a:r>
                      <a:r>
                        <a:rPr lang="fr-BE" dirty="0" err="1"/>
                        <a:t>correlated</a:t>
                      </a:r>
                      <a:r>
                        <a:rPr lang="fr-BE" dirty="0"/>
                        <a:t> </a:t>
                      </a:r>
                      <a:r>
                        <a:rPr lang="fr-BE" dirty="0" err="1"/>
                        <a:t>with</a:t>
                      </a:r>
                      <a:r>
                        <a:rPr lang="fr-BE" dirty="0"/>
                        <a:t> Performance</a:t>
                      </a:r>
                    </a:p>
                  </a:txBody>
                  <a:tcPr/>
                </a:tc>
                <a:tc>
                  <a:txBody>
                    <a:bodyPr/>
                    <a:lstStyle/>
                    <a:p>
                      <a:pPr algn="ctr"/>
                      <a:r>
                        <a:rPr lang="fr-BE" dirty="0"/>
                        <a:t>NO</a:t>
                      </a:r>
                    </a:p>
                  </a:txBody>
                  <a:tcPr/>
                </a:tc>
                <a:tc>
                  <a:txBody>
                    <a:bodyPr/>
                    <a:lstStyle/>
                    <a:p>
                      <a:pPr algn="ctr"/>
                      <a:r>
                        <a:rPr lang="fr-BE" dirty="0"/>
                        <a:t>NO</a:t>
                      </a:r>
                    </a:p>
                  </a:txBody>
                  <a:tcPr/>
                </a:tc>
                <a:tc>
                  <a:txBody>
                    <a:bodyPr/>
                    <a:lstStyle/>
                    <a:p>
                      <a:pPr algn="ctr"/>
                      <a:r>
                        <a:rPr lang="fr-BE" dirty="0"/>
                        <a:t>YES</a:t>
                      </a:r>
                    </a:p>
                  </a:txBody>
                  <a:tcPr/>
                </a:tc>
                <a:extLst>
                  <a:ext uri="{0D108BD9-81ED-4DB2-BD59-A6C34878D82A}">
                    <a16:rowId xmlns:a16="http://schemas.microsoft.com/office/drawing/2014/main" val="3135663982"/>
                  </a:ext>
                </a:extLst>
              </a:tr>
            </a:tbl>
          </a:graphicData>
        </a:graphic>
      </p:graphicFrame>
    </p:spTree>
    <p:extLst>
      <p:ext uri="{BB962C8B-B14F-4D97-AF65-F5344CB8AC3E}">
        <p14:creationId xmlns:p14="http://schemas.microsoft.com/office/powerpoint/2010/main" val="194905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0979-4ECE-40D1-9E14-8680EB563043}"/>
              </a:ext>
            </a:extLst>
          </p:cNvPr>
          <p:cNvSpPr>
            <a:spLocks noGrp="1"/>
          </p:cNvSpPr>
          <p:nvPr>
            <p:ph type="title"/>
          </p:nvPr>
        </p:nvSpPr>
        <p:spPr/>
        <p:txBody>
          <a:bodyPr/>
          <a:lstStyle/>
          <a:p>
            <a:r>
              <a:rPr lang="fr-BE" dirty="0"/>
              <a:t>If – </a:t>
            </a:r>
            <a:r>
              <a:rPr lang="fr-BE" dirty="0" err="1"/>
              <a:t>Then</a:t>
            </a:r>
            <a:r>
              <a:rPr lang="fr-BE" dirty="0"/>
              <a:t> - </a:t>
            </a:r>
            <a:r>
              <a:rPr lang="fr-BE" dirty="0" err="1"/>
              <a:t>Purpose</a:t>
            </a:r>
            <a:endParaRPr lang="fr-BE" dirty="0"/>
          </a:p>
        </p:txBody>
      </p:sp>
      <p:sp>
        <p:nvSpPr>
          <p:cNvPr id="3" name="Content Placeholder 2">
            <a:extLst>
              <a:ext uri="{FF2B5EF4-FFF2-40B4-BE49-F238E27FC236}">
                <a16:creationId xmlns:a16="http://schemas.microsoft.com/office/drawing/2014/main" id="{8C3548AD-8AFF-49B6-9A9F-ECF6DB5E1403}"/>
              </a:ext>
            </a:extLst>
          </p:cNvPr>
          <p:cNvSpPr>
            <a:spLocks noGrp="1"/>
          </p:cNvSpPr>
          <p:nvPr>
            <p:ph sz="quarter" idx="10"/>
          </p:nvPr>
        </p:nvSpPr>
        <p:spPr>
          <a:xfrm>
            <a:off x="539495" y="1440180"/>
            <a:ext cx="11477014" cy="3977640"/>
          </a:xfrm>
        </p:spPr>
        <p:txBody>
          <a:bodyPr>
            <a:noAutofit/>
          </a:bodyPr>
          <a:lstStyle/>
          <a:p>
            <a:r>
              <a:rPr lang="en-US" sz="2000" dirty="0"/>
              <a:t>If a lawyer is a bad lawyer, then he must be brave, </a:t>
            </a:r>
            <a:r>
              <a:rPr lang="en-US" sz="2000" dirty="0">
                <a:highlight>
                  <a:srgbClr val="00FF00"/>
                </a:highlight>
              </a:rPr>
              <a:t>because he wants to be successful</a:t>
            </a:r>
            <a:r>
              <a:rPr lang="en-US" sz="2000" dirty="0"/>
              <a:t>.</a:t>
            </a:r>
            <a:br>
              <a:rPr lang="en-US" sz="2000" dirty="0"/>
            </a:br>
            <a:endParaRPr lang="en-US" sz="2000" dirty="0"/>
          </a:p>
          <a:p>
            <a:r>
              <a:rPr lang="en-US" sz="2000" dirty="0"/>
              <a:t>If a lawyer loses more than 3 cases, then he will feel bad. If he feels bad, then he will do his best to think positive. If he thinks positive and learns from his mistakes, then he will be successful. </a:t>
            </a:r>
          </a:p>
          <a:p>
            <a:r>
              <a:rPr lang="en-US" sz="2000" dirty="0">
                <a:highlight>
                  <a:srgbClr val="FF9B45"/>
                </a:highlight>
              </a:rPr>
              <a:t>Result: If he learns from his mistakes</a:t>
            </a:r>
            <a:r>
              <a:rPr lang="en-US" sz="2000" dirty="0"/>
              <a:t>, </a:t>
            </a:r>
            <a:r>
              <a:rPr lang="en-US" sz="2000" dirty="0">
                <a:highlight>
                  <a:srgbClr val="FFFF00"/>
                </a:highlight>
              </a:rPr>
              <a:t>then he will think positive</a:t>
            </a:r>
            <a:r>
              <a:rPr lang="en-US" sz="2000" dirty="0"/>
              <a:t>. </a:t>
            </a:r>
            <a:r>
              <a:rPr lang="en-US" sz="2000" dirty="0">
                <a:highlight>
                  <a:srgbClr val="00FF00"/>
                </a:highlight>
              </a:rPr>
              <a:t>(Then he will be successful)</a:t>
            </a:r>
            <a:r>
              <a:rPr lang="en-US" sz="2000" dirty="0"/>
              <a:t>.</a:t>
            </a:r>
          </a:p>
          <a:p>
            <a:r>
              <a:rPr lang="en-US" sz="2000" dirty="0"/>
              <a:t>This is what we call a “multi-hop reasoning” </a:t>
            </a:r>
            <a:r>
              <a:rPr lang="en-US" sz="2000" dirty="0">
                <a:sym typeface="Wingdings" panose="05000000000000000000" pitchFamily="2" charset="2"/>
              </a:rPr>
              <a:t> “THEN” becomes “IF” to reveal the purpose  REASONING  revealing </a:t>
            </a:r>
            <a:r>
              <a:rPr lang="en-US" sz="2000" dirty="0" err="1">
                <a:sym typeface="Wingdings" panose="05000000000000000000" pitchFamily="2" charset="2"/>
              </a:rPr>
              <a:t>underspecificities</a:t>
            </a:r>
            <a:r>
              <a:rPr lang="en-US" sz="2000" dirty="0">
                <a:sym typeface="Wingdings" panose="05000000000000000000" pitchFamily="2" charset="2"/>
              </a:rPr>
              <a:t> through “purpose” adding to the knowledge representation.</a:t>
            </a:r>
            <a:endParaRPr lang="fr-BE" sz="2000" dirty="0"/>
          </a:p>
        </p:txBody>
      </p:sp>
      <p:sp>
        <p:nvSpPr>
          <p:cNvPr id="4" name="Left Brace 3">
            <a:extLst>
              <a:ext uri="{FF2B5EF4-FFF2-40B4-BE49-F238E27FC236}">
                <a16:creationId xmlns:a16="http://schemas.microsoft.com/office/drawing/2014/main" id="{7E5AA7B1-EE7A-41FA-9734-3E8497FDF1A8}"/>
              </a:ext>
            </a:extLst>
          </p:cNvPr>
          <p:cNvSpPr/>
          <p:nvPr/>
        </p:nvSpPr>
        <p:spPr>
          <a:xfrm rot="16200000">
            <a:off x="1939636" y="507674"/>
            <a:ext cx="277091" cy="2881747"/>
          </a:xfrm>
          <a:prstGeom prst="leftBrace">
            <a:avLst/>
          </a:prstGeom>
          <a:solidFill>
            <a:schemeClr val="accent2"/>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5" name="Left Brace 4">
            <a:extLst>
              <a:ext uri="{FF2B5EF4-FFF2-40B4-BE49-F238E27FC236}">
                <a16:creationId xmlns:a16="http://schemas.microsoft.com/office/drawing/2014/main" id="{146DF0BE-D3B4-4381-8331-2FD338BB9E0C}"/>
              </a:ext>
            </a:extLst>
          </p:cNvPr>
          <p:cNvSpPr/>
          <p:nvPr/>
        </p:nvSpPr>
        <p:spPr>
          <a:xfrm rot="16200000">
            <a:off x="4717889" y="708979"/>
            <a:ext cx="277091" cy="2479132"/>
          </a:xfrm>
          <a:prstGeom prst="leftBrace">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 name="Left Brace 5">
            <a:extLst>
              <a:ext uri="{FF2B5EF4-FFF2-40B4-BE49-F238E27FC236}">
                <a16:creationId xmlns:a16="http://schemas.microsoft.com/office/drawing/2014/main" id="{E8A34005-CDA2-42D1-92EF-C3B41BB870B2}"/>
              </a:ext>
            </a:extLst>
          </p:cNvPr>
          <p:cNvSpPr/>
          <p:nvPr/>
        </p:nvSpPr>
        <p:spPr>
          <a:xfrm rot="16200000">
            <a:off x="8054592" y="78318"/>
            <a:ext cx="277091" cy="38302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7" name="Left Brace 6">
            <a:extLst>
              <a:ext uri="{FF2B5EF4-FFF2-40B4-BE49-F238E27FC236}">
                <a16:creationId xmlns:a16="http://schemas.microsoft.com/office/drawing/2014/main" id="{048DF7B0-32DF-4F6F-A327-5AC72AE1A757}"/>
              </a:ext>
            </a:extLst>
          </p:cNvPr>
          <p:cNvSpPr/>
          <p:nvPr/>
        </p:nvSpPr>
        <p:spPr>
          <a:xfrm rot="16200000">
            <a:off x="2433783" y="1219197"/>
            <a:ext cx="277091" cy="3870039"/>
          </a:xfrm>
          <a:prstGeom prst="leftBrace">
            <a:avLst/>
          </a:prstGeom>
          <a:solidFill>
            <a:schemeClr val="accent2"/>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1" name="Left Brace 10">
            <a:extLst>
              <a:ext uri="{FF2B5EF4-FFF2-40B4-BE49-F238E27FC236}">
                <a16:creationId xmlns:a16="http://schemas.microsoft.com/office/drawing/2014/main" id="{B07998D0-1D66-4088-8278-4F8A97871F18}"/>
              </a:ext>
            </a:extLst>
          </p:cNvPr>
          <p:cNvSpPr/>
          <p:nvPr/>
        </p:nvSpPr>
        <p:spPr>
          <a:xfrm rot="16200000">
            <a:off x="5631094" y="2022660"/>
            <a:ext cx="277091" cy="2247990"/>
          </a:xfrm>
          <a:prstGeom prst="leftBrace">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2" name="Left Brace 11">
            <a:extLst>
              <a:ext uri="{FF2B5EF4-FFF2-40B4-BE49-F238E27FC236}">
                <a16:creationId xmlns:a16="http://schemas.microsoft.com/office/drawing/2014/main" id="{D647E99D-8D1F-4FA6-9C2C-911C5190C52C}"/>
              </a:ext>
            </a:extLst>
          </p:cNvPr>
          <p:cNvSpPr/>
          <p:nvPr/>
        </p:nvSpPr>
        <p:spPr>
          <a:xfrm rot="16200000">
            <a:off x="7675420" y="2369123"/>
            <a:ext cx="277091" cy="1570185"/>
          </a:xfrm>
          <a:prstGeom prst="leftBrace">
            <a:avLst/>
          </a:prstGeom>
          <a:solidFill>
            <a:schemeClr val="accent2"/>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3" name="Left Brace 12">
            <a:extLst>
              <a:ext uri="{FF2B5EF4-FFF2-40B4-BE49-F238E27FC236}">
                <a16:creationId xmlns:a16="http://schemas.microsoft.com/office/drawing/2014/main" id="{4E6A81ED-8EDF-4F6C-A279-6B2EC9926593}"/>
              </a:ext>
            </a:extLst>
          </p:cNvPr>
          <p:cNvSpPr/>
          <p:nvPr/>
        </p:nvSpPr>
        <p:spPr>
          <a:xfrm rot="16200000">
            <a:off x="10086112" y="1648689"/>
            <a:ext cx="277091" cy="3011055"/>
          </a:xfrm>
          <a:prstGeom prst="leftBrace">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4" name="Left Brace 13">
            <a:extLst>
              <a:ext uri="{FF2B5EF4-FFF2-40B4-BE49-F238E27FC236}">
                <a16:creationId xmlns:a16="http://schemas.microsoft.com/office/drawing/2014/main" id="{63CC7489-C48A-4C8D-A4C8-BF3C335799C1}"/>
              </a:ext>
            </a:extLst>
          </p:cNvPr>
          <p:cNvSpPr/>
          <p:nvPr/>
        </p:nvSpPr>
        <p:spPr>
          <a:xfrm rot="16200000">
            <a:off x="4853030" y="927888"/>
            <a:ext cx="277091" cy="5478527"/>
          </a:xfrm>
          <a:prstGeom prst="leftBrace">
            <a:avLst/>
          </a:prstGeom>
          <a:solidFill>
            <a:schemeClr val="accent2"/>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5" name="Left Brace 14">
            <a:extLst>
              <a:ext uri="{FF2B5EF4-FFF2-40B4-BE49-F238E27FC236}">
                <a16:creationId xmlns:a16="http://schemas.microsoft.com/office/drawing/2014/main" id="{C57ADD93-5AEA-427B-96DB-0EE62ED3ECC6}"/>
              </a:ext>
            </a:extLst>
          </p:cNvPr>
          <p:cNvSpPr/>
          <p:nvPr/>
        </p:nvSpPr>
        <p:spPr>
          <a:xfrm rot="16200000">
            <a:off x="9071958" y="2300316"/>
            <a:ext cx="277091" cy="2793078"/>
          </a:xfrm>
          <a:prstGeom prst="leftBrace">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Tree>
    <p:extLst>
      <p:ext uri="{BB962C8B-B14F-4D97-AF65-F5344CB8AC3E}">
        <p14:creationId xmlns:p14="http://schemas.microsoft.com/office/powerpoint/2010/main" val="237920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A83E-9166-463C-8C97-798E4B685FD2}"/>
              </a:ext>
            </a:extLst>
          </p:cNvPr>
          <p:cNvSpPr>
            <a:spLocks noGrp="1"/>
          </p:cNvSpPr>
          <p:nvPr>
            <p:ph type="title"/>
          </p:nvPr>
        </p:nvSpPr>
        <p:spPr/>
        <p:txBody>
          <a:bodyPr/>
          <a:lstStyle/>
          <a:p>
            <a:r>
              <a:rPr lang="fr-BE" dirty="0" err="1"/>
              <a:t>Pyramid</a:t>
            </a:r>
            <a:r>
              <a:rPr lang="fr-BE" dirty="0"/>
              <a:t> of </a:t>
            </a:r>
            <a:r>
              <a:rPr lang="fr-BE" dirty="0" err="1"/>
              <a:t>logic</a:t>
            </a:r>
            <a:r>
              <a:rPr lang="fr-BE" dirty="0"/>
              <a:t> </a:t>
            </a:r>
          </a:p>
        </p:txBody>
      </p:sp>
      <p:sp>
        <p:nvSpPr>
          <p:cNvPr id="3" name="Content Placeholder 2">
            <a:extLst>
              <a:ext uri="{FF2B5EF4-FFF2-40B4-BE49-F238E27FC236}">
                <a16:creationId xmlns:a16="http://schemas.microsoft.com/office/drawing/2014/main" id="{09E98848-19DD-4FC2-A9E1-A515C10F2300}"/>
              </a:ext>
            </a:extLst>
          </p:cNvPr>
          <p:cNvSpPr>
            <a:spLocks noGrp="1"/>
          </p:cNvSpPr>
          <p:nvPr>
            <p:ph sz="quarter" idx="10"/>
          </p:nvPr>
        </p:nvSpPr>
        <p:spPr>
          <a:xfrm>
            <a:off x="539495" y="1435608"/>
            <a:ext cx="11857844" cy="3977640"/>
          </a:xfrm>
        </p:spPr>
        <p:txBody>
          <a:bodyPr>
            <a:noAutofit/>
          </a:bodyPr>
          <a:lstStyle/>
          <a:p>
            <a:r>
              <a:rPr lang="en-US" sz="1600" dirty="0"/>
              <a:t>                                                                     </a:t>
            </a:r>
            <a:r>
              <a:rPr lang="en-US" sz="1600" dirty="0">
                <a:highlight>
                  <a:srgbClr val="00FF00"/>
                </a:highlight>
              </a:rPr>
              <a:t>Then he will be successful</a:t>
            </a:r>
          </a:p>
          <a:p>
            <a:r>
              <a:rPr lang="en-US" sz="1600" dirty="0"/>
              <a:t>                                 </a:t>
            </a:r>
            <a:r>
              <a:rPr lang="en-US" sz="1600" dirty="0">
                <a:highlight>
                  <a:srgbClr val="FF9B45"/>
                </a:highlight>
              </a:rPr>
              <a:t>If he thinks positive</a:t>
            </a:r>
            <a:r>
              <a:rPr lang="en-US" sz="1600" dirty="0"/>
              <a:t>                                                            </a:t>
            </a:r>
            <a:r>
              <a:rPr lang="en-US" sz="1600" dirty="0">
                <a:highlight>
                  <a:srgbClr val="FFFF00"/>
                </a:highlight>
              </a:rPr>
              <a:t>then he will think positive   </a:t>
            </a:r>
            <a:r>
              <a:rPr lang="en-US" sz="1600" dirty="0"/>
              <a:t>                                                       </a:t>
            </a:r>
            <a:r>
              <a:rPr lang="en-US" sz="1600" dirty="0">
                <a:highlight>
                  <a:srgbClr val="FFFF00"/>
                </a:highlight>
              </a:rPr>
              <a:t>Then he will learn from his mistakes</a:t>
            </a:r>
            <a:endParaRPr lang="en-US" sz="1600" dirty="0">
              <a:highlight>
                <a:srgbClr val="00FF00"/>
              </a:highlight>
            </a:endParaRPr>
          </a:p>
          <a:p>
            <a:r>
              <a:rPr lang="en-US" sz="1600" dirty="0"/>
              <a:t>      </a:t>
            </a:r>
            <a:r>
              <a:rPr lang="en-US" sz="1600" dirty="0">
                <a:highlight>
                  <a:srgbClr val="FF9B45"/>
                </a:highlight>
              </a:rPr>
              <a:t>If he feels bad   </a:t>
            </a:r>
            <a:r>
              <a:rPr lang="en-US" sz="1600" dirty="0"/>
              <a:t>                                                                                                                      </a:t>
            </a:r>
            <a:r>
              <a:rPr lang="en-US" sz="1600" dirty="0">
                <a:highlight>
                  <a:srgbClr val="FF9B45"/>
                </a:highlight>
              </a:rPr>
              <a:t>If he must be brave</a:t>
            </a:r>
          </a:p>
          <a:p>
            <a:r>
              <a:rPr lang="en-US" sz="1600" dirty="0">
                <a:highlight>
                  <a:srgbClr val="FF9B45"/>
                </a:highlight>
              </a:rPr>
              <a:t>                        </a:t>
            </a:r>
            <a:endParaRPr lang="en-US" sz="1600" dirty="0">
              <a:highlight>
                <a:srgbClr val="00FF00"/>
              </a:highlight>
            </a:endParaRPr>
          </a:p>
          <a:p>
            <a:r>
              <a:rPr lang="en-US" sz="1600" dirty="0">
                <a:highlight>
                  <a:srgbClr val="00FF00"/>
                </a:highlight>
              </a:rPr>
              <a:t>    </a:t>
            </a:r>
          </a:p>
          <a:p>
            <a:r>
              <a:rPr lang="en-US" sz="1600" dirty="0">
                <a:highlight>
                  <a:srgbClr val="00FF00"/>
                </a:highlight>
              </a:rPr>
              <a:t>  </a:t>
            </a:r>
          </a:p>
        </p:txBody>
      </p:sp>
      <p:sp>
        <p:nvSpPr>
          <p:cNvPr id="4" name="Arrow: Curved Down 3">
            <a:extLst>
              <a:ext uri="{FF2B5EF4-FFF2-40B4-BE49-F238E27FC236}">
                <a16:creationId xmlns:a16="http://schemas.microsoft.com/office/drawing/2014/main" id="{4FBA1467-D423-4188-A8F3-0916794B101F}"/>
              </a:ext>
            </a:extLst>
          </p:cNvPr>
          <p:cNvSpPr/>
          <p:nvPr/>
        </p:nvSpPr>
        <p:spPr>
          <a:xfrm rot="15039088">
            <a:off x="183617" y="2756918"/>
            <a:ext cx="452387" cy="7700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5" name="Arrow: Curved Right 4">
            <a:extLst>
              <a:ext uri="{FF2B5EF4-FFF2-40B4-BE49-F238E27FC236}">
                <a16:creationId xmlns:a16="http://schemas.microsoft.com/office/drawing/2014/main" id="{2B4771F0-51F1-4B1D-A25B-DC63CB93D9FE}"/>
              </a:ext>
            </a:extLst>
          </p:cNvPr>
          <p:cNvSpPr/>
          <p:nvPr/>
        </p:nvSpPr>
        <p:spPr>
          <a:xfrm rot="10800000">
            <a:off x="10414534" y="2253747"/>
            <a:ext cx="510139" cy="6049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6" name="TextBox 5">
            <a:extLst>
              <a:ext uri="{FF2B5EF4-FFF2-40B4-BE49-F238E27FC236}">
                <a16:creationId xmlns:a16="http://schemas.microsoft.com/office/drawing/2014/main" id="{6E9439A8-820F-4EAD-BC09-D736D89BB53A}"/>
              </a:ext>
            </a:extLst>
          </p:cNvPr>
          <p:cNvSpPr txBox="1"/>
          <p:nvPr/>
        </p:nvSpPr>
        <p:spPr>
          <a:xfrm>
            <a:off x="178291" y="3713966"/>
            <a:ext cx="2757486" cy="369332"/>
          </a:xfrm>
          <a:prstGeom prst="rect">
            <a:avLst/>
          </a:prstGeom>
          <a:noFill/>
        </p:spPr>
        <p:txBody>
          <a:bodyPr wrap="none" rtlCol="0">
            <a:spAutoFit/>
          </a:bodyPr>
          <a:lstStyle/>
          <a:p>
            <a:r>
              <a:rPr lang="fr-BE" b="1" dirty="0"/>
              <a:t>« </a:t>
            </a:r>
            <a:r>
              <a:rPr lang="fr-BE" b="1" dirty="0" err="1"/>
              <a:t>Then</a:t>
            </a:r>
            <a:r>
              <a:rPr lang="fr-BE" b="1" dirty="0"/>
              <a:t> » </a:t>
            </a:r>
            <a:r>
              <a:rPr lang="fr-BE" b="1" dirty="0" err="1"/>
              <a:t>becomes</a:t>
            </a:r>
            <a:r>
              <a:rPr lang="fr-BE" b="1" dirty="0"/>
              <a:t> « if »</a:t>
            </a:r>
          </a:p>
        </p:txBody>
      </p:sp>
      <p:sp>
        <p:nvSpPr>
          <p:cNvPr id="7" name="TextBox 6">
            <a:extLst>
              <a:ext uri="{FF2B5EF4-FFF2-40B4-BE49-F238E27FC236}">
                <a16:creationId xmlns:a16="http://schemas.microsoft.com/office/drawing/2014/main" id="{786A340B-B1D0-44BC-94B6-7EEF1839050E}"/>
              </a:ext>
            </a:extLst>
          </p:cNvPr>
          <p:cNvSpPr txBox="1"/>
          <p:nvPr/>
        </p:nvSpPr>
        <p:spPr>
          <a:xfrm>
            <a:off x="7563125" y="2477607"/>
            <a:ext cx="2757486" cy="369332"/>
          </a:xfrm>
          <a:prstGeom prst="rect">
            <a:avLst/>
          </a:prstGeom>
          <a:noFill/>
        </p:spPr>
        <p:txBody>
          <a:bodyPr wrap="none" rtlCol="0">
            <a:spAutoFit/>
          </a:bodyPr>
          <a:lstStyle/>
          <a:p>
            <a:r>
              <a:rPr lang="fr-BE" b="1" dirty="0"/>
              <a:t>« </a:t>
            </a:r>
            <a:r>
              <a:rPr lang="fr-BE" b="1" dirty="0" err="1"/>
              <a:t>Then</a:t>
            </a:r>
            <a:r>
              <a:rPr lang="fr-BE" b="1" dirty="0"/>
              <a:t> » </a:t>
            </a:r>
            <a:r>
              <a:rPr lang="fr-BE" b="1" dirty="0" err="1"/>
              <a:t>becomes</a:t>
            </a:r>
            <a:r>
              <a:rPr lang="fr-BE" b="1" dirty="0"/>
              <a:t> « if »</a:t>
            </a:r>
          </a:p>
        </p:txBody>
      </p:sp>
    </p:spTree>
    <p:extLst>
      <p:ext uri="{BB962C8B-B14F-4D97-AF65-F5344CB8AC3E}">
        <p14:creationId xmlns:p14="http://schemas.microsoft.com/office/powerpoint/2010/main" val="345173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Why will not AI replace judges ?</a:t>
            </a:r>
          </a:p>
        </p:txBody>
      </p:sp>
      <p:sp>
        <p:nvSpPr>
          <p:cNvPr id="38" name="Content Placeholder 17"/>
          <p:cNvSpPr txBox="1">
            <a:spLocks/>
          </p:cNvSpPr>
          <p:nvPr/>
        </p:nvSpPr>
        <p:spPr>
          <a:xfrm>
            <a:off x="541609" y="1524708"/>
            <a:ext cx="7521735" cy="1055654"/>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defRPr/>
            </a:pPr>
            <a:r>
              <a:rPr lang="en-US" sz="2000" dirty="0">
                <a:latin typeface="Segoe UI" panose="020B0502040204020203" pitchFamily="34" charset="0"/>
                <a:cs typeface="Segoe UI" panose="020B0502040204020203" pitchFamily="34" charset="0"/>
              </a:rPr>
              <a:t>Efficiency</a:t>
            </a:r>
          </a:p>
          <a:p>
            <a:pPr>
              <a:spcAft>
                <a:spcPts val="600"/>
              </a:spcAft>
              <a:defRPr/>
            </a:pPr>
            <a:r>
              <a:rPr lang="en-US" sz="2000" dirty="0">
                <a:latin typeface="Segoe UI" panose="020B0502040204020203" pitchFamily="34" charset="0"/>
                <a:cs typeface="Segoe UI" panose="020B0502040204020203" pitchFamily="34" charset="0"/>
              </a:rPr>
              <a:t>Current </a:t>
            </a:r>
            <a:r>
              <a:rPr lang="el-GR" sz="2000" dirty="0">
                <a:latin typeface="Segoe UI" panose="020B0502040204020203" pitchFamily="34" charset="0"/>
                <a:cs typeface="Segoe UI" panose="020B0502040204020203" pitchFamily="34" charset="0"/>
              </a:rPr>
              <a:t>α</a:t>
            </a:r>
            <a:r>
              <a:rPr lang="fr-BE" sz="2000" dirty="0">
                <a:latin typeface="Segoe UI" panose="020B0502040204020203" pitchFamily="34" charset="0"/>
                <a:cs typeface="Segoe UI" panose="020B0502040204020203" pitchFamily="34" charset="0"/>
              </a:rPr>
              <a:t> </a:t>
            </a:r>
            <a:r>
              <a:rPr lang="fr-BE" sz="2000" dirty="0" err="1">
                <a:latin typeface="Segoe UI" panose="020B0502040204020203" pitchFamily="34" charset="0"/>
                <a:cs typeface="Segoe UI" panose="020B0502040204020203" pitchFamily="34" charset="0"/>
              </a:rPr>
              <a:t>is</a:t>
            </a:r>
            <a:r>
              <a:rPr lang="fr-BE" sz="2000" dirty="0">
                <a:latin typeface="Segoe UI" panose="020B0502040204020203" pitchFamily="34" charset="0"/>
                <a:cs typeface="Segoe UI" panose="020B0502040204020203" pitchFamily="34" charset="0"/>
              </a:rPr>
              <a:t> at </a:t>
            </a:r>
            <a:r>
              <a:rPr lang="fr-BE" sz="2000" dirty="0" err="1">
                <a:latin typeface="Segoe UI" panose="020B0502040204020203" pitchFamily="34" charset="0"/>
                <a:cs typeface="Segoe UI" panose="020B0502040204020203" pitchFamily="34" charset="0"/>
              </a:rPr>
              <a:t>its</a:t>
            </a:r>
            <a:r>
              <a:rPr lang="fr-BE" sz="2000" dirty="0">
                <a:latin typeface="Segoe UI" panose="020B0502040204020203" pitchFamily="34" charset="0"/>
                <a:cs typeface="Segoe UI" panose="020B0502040204020203" pitchFamily="34" charset="0"/>
              </a:rPr>
              <a:t> </a:t>
            </a:r>
            <a:r>
              <a:rPr lang="fr-BE" sz="2000" dirty="0" err="1">
                <a:latin typeface="Segoe UI" panose="020B0502040204020203" pitchFamily="34" charset="0"/>
                <a:cs typeface="Segoe UI" panose="020B0502040204020203" pitchFamily="34" charset="0"/>
              </a:rPr>
              <a:t>lowest</a:t>
            </a:r>
            <a:r>
              <a:rPr lang="fr-BE" sz="2000" dirty="0">
                <a:latin typeface="Segoe UI" panose="020B0502040204020203" pitchFamily="34" charset="0"/>
                <a:cs typeface="Segoe UI" panose="020B0502040204020203" pitchFamily="34" charset="0"/>
              </a:rPr>
              <a:t> </a:t>
            </a:r>
            <a:r>
              <a:rPr lang="fr-BE" sz="2000" dirty="0" err="1">
                <a:latin typeface="Segoe UI" panose="020B0502040204020203" pitchFamily="34" charset="0"/>
                <a:cs typeface="Segoe UI" panose="020B0502040204020203" pitchFamily="34" charset="0"/>
              </a:rPr>
              <a:t>level</a:t>
            </a:r>
            <a:r>
              <a:rPr lang="fr-BE" sz="2000" dirty="0">
                <a:latin typeface="Segoe UI" panose="020B0502040204020203" pitchFamily="34" charset="0"/>
                <a:cs typeface="Segoe UI" panose="020B0502040204020203" pitchFamily="34" charset="0"/>
              </a:rPr>
              <a:t> (0.1)</a:t>
            </a:r>
          </a:p>
          <a:p>
            <a:pPr>
              <a:spcAft>
                <a:spcPts val="600"/>
              </a:spcAft>
              <a:defRPr/>
            </a:pPr>
            <a:r>
              <a:rPr lang="el-GR" sz="2000" dirty="0">
                <a:latin typeface="Segoe UI" panose="020B0502040204020203" pitchFamily="34" charset="0"/>
                <a:cs typeface="Segoe UI" panose="020B0502040204020203" pitchFamily="34" charset="0"/>
              </a:rPr>
              <a:t>α</a:t>
            </a:r>
            <a:r>
              <a:rPr lang="fr-BE" sz="2000" dirty="0">
                <a:latin typeface="Segoe UI" panose="020B0502040204020203" pitchFamily="34" charset="0"/>
                <a:cs typeface="Segoe UI" panose="020B0502040204020203" pitchFamily="34" charset="0"/>
              </a:rPr>
              <a:t> = 0.9</a:t>
            </a:r>
            <a:endParaRPr lang="en-US" sz="2000" dirty="0">
              <a:latin typeface="Segoe UI" panose="020B0502040204020203" pitchFamily="34" charset="0"/>
              <a:cs typeface="Segoe UI" panose="020B0502040204020203" pitchFamily="34" charset="0"/>
            </a:endParaRPr>
          </a:p>
          <a:p>
            <a:pPr>
              <a:spcAft>
                <a:spcPts val="600"/>
              </a:spcAft>
              <a:defRPr/>
            </a:pPr>
            <a:r>
              <a:rPr lang="en-US" sz="2000" dirty="0">
                <a:latin typeface="Segoe UI" panose="020B0502040204020203" pitchFamily="34" charset="0"/>
                <a:cs typeface="Segoe UI" panose="020B0502040204020203" pitchFamily="34" charset="0"/>
              </a:rPr>
              <a:t>Automation (increasing)</a:t>
            </a:r>
          </a:p>
          <a:p>
            <a:pPr>
              <a:spcAft>
                <a:spcPts val="600"/>
              </a:spcAft>
              <a:defRPr/>
            </a:pPr>
            <a:r>
              <a:rPr lang="en-US" sz="2000" dirty="0">
                <a:latin typeface="Segoe UI" panose="020B0502040204020203" pitchFamily="34" charset="0"/>
                <a:cs typeface="Segoe UI" panose="020B0502040204020203" pitchFamily="34" charset="0"/>
              </a:rPr>
              <a:t>“Baumol effect” </a:t>
            </a:r>
            <a:r>
              <a:rPr lang="en-US" sz="2000" dirty="0">
                <a:latin typeface="Segoe UI" panose="020B0502040204020203" pitchFamily="34" charset="0"/>
                <a:cs typeface="Segoe UI" panose="020B0502040204020203" pitchFamily="34" charset="0"/>
                <a:sym typeface="Wingdings" panose="05000000000000000000" pitchFamily="2" charset="2"/>
              </a:rPr>
              <a:t> more human judges needed  better responsibility</a:t>
            </a: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p:txBody>
      </p:sp>
      <p:pic>
        <p:nvPicPr>
          <p:cNvPr id="1026" name="Picture 2" descr="Cobb-Douglas production function and costs minimization problem — Mark  Bounthavong">
            <a:extLst>
              <a:ext uri="{FF2B5EF4-FFF2-40B4-BE49-F238E27FC236}">
                <a16:creationId xmlns:a16="http://schemas.microsoft.com/office/drawing/2014/main" id="{C18188C1-4C3B-485B-ADB7-904A479E2BE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519"/>
          <a:stretch/>
        </p:blipFill>
        <p:spPr bwMode="auto">
          <a:xfrm>
            <a:off x="3050465" y="3829021"/>
            <a:ext cx="3577225" cy="12533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bb-Douglas production function and costs minimization problem — Mark  Bounthavong">
            <a:extLst>
              <a:ext uri="{FF2B5EF4-FFF2-40B4-BE49-F238E27FC236}">
                <a16:creationId xmlns:a16="http://schemas.microsoft.com/office/drawing/2014/main" id="{CF72C202-EA40-481C-9D95-F4635D0593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330" b="-1071"/>
          <a:stretch/>
        </p:blipFill>
        <p:spPr bwMode="auto">
          <a:xfrm>
            <a:off x="8063344" y="2252041"/>
            <a:ext cx="3577224" cy="3444543"/>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17">
            <a:extLst>
              <a:ext uri="{FF2B5EF4-FFF2-40B4-BE49-F238E27FC236}">
                <a16:creationId xmlns:a16="http://schemas.microsoft.com/office/drawing/2014/main" id="{B9606190-2F75-4F43-B16D-9CCD7F8DB65A}"/>
              </a:ext>
            </a:extLst>
          </p:cNvPr>
          <p:cNvSpPr txBox="1">
            <a:spLocks/>
          </p:cNvSpPr>
          <p:nvPr/>
        </p:nvSpPr>
        <p:spPr>
          <a:xfrm>
            <a:off x="894567" y="4455682"/>
            <a:ext cx="7521735" cy="1055654"/>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sz="2000" dirty="0">
                <a:latin typeface="Segoe UI" panose="020B0502040204020203" pitchFamily="34" charset="0"/>
                <a:cs typeface="Segoe UI" panose="020B0502040204020203" pitchFamily="34" charset="0"/>
              </a:rPr>
              <a:t>L = Labor</a:t>
            </a:r>
          </a:p>
          <a:p>
            <a:pPr marL="0" lvl="0" indent="0">
              <a:spcAft>
                <a:spcPts val="600"/>
              </a:spcAft>
              <a:buNone/>
              <a:defRPr/>
            </a:pPr>
            <a:r>
              <a:rPr lang="en-US" sz="2000" dirty="0">
                <a:latin typeface="Segoe UI" panose="020B0502040204020203" pitchFamily="34" charset="0"/>
                <a:cs typeface="Segoe UI" panose="020B0502040204020203" pitchFamily="34" charset="0"/>
              </a:rPr>
              <a:t>K = Capital</a:t>
            </a:r>
          </a:p>
          <a:p>
            <a:pPr marL="0" lvl="0" indent="0">
              <a:spcAft>
                <a:spcPts val="600"/>
              </a:spcAft>
              <a:buNone/>
              <a:defRPr/>
            </a:pPr>
            <a:r>
              <a:rPr lang="en-US" sz="2000" dirty="0">
                <a:latin typeface="Segoe UI" panose="020B0502040204020203" pitchFamily="34" charset="0"/>
                <a:cs typeface="Segoe UI" panose="020B0502040204020203" pitchFamily="34" charset="0"/>
              </a:rPr>
              <a:t>Y= Output, efficiency, information</a:t>
            </a:r>
          </a:p>
          <a:p>
            <a:pPr marL="0" indent="0">
              <a:spcAft>
                <a:spcPts val="600"/>
              </a:spcAft>
              <a:buNone/>
              <a:defRPr/>
            </a:pPr>
            <a:r>
              <a:rPr lang="el-GR" sz="2000" dirty="0">
                <a:latin typeface="Segoe UI" panose="020B0502040204020203" pitchFamily="34" charset="0"/>
                <a:cs typeface="Segoe UI" panose="020B0502040204020203" pitchFamily="34" charset="0"/>
              </a:rPr>
              <a:t>α</a:t>
            </a:r>
            <a:r>
              <a:rPr lang="fr-BE" sz="2000" dirty="0">
                <a:latin typeface="Segoe UI" panose="020B0502040204020203" pitchFamily="34" charset="0"/>
                <a:cs typeface="Segoe UI" panose="020B0502040204020203" pitchFamily="34" charset="0"/>
              </a:rPr>
              <a:t> = |b| 0 &amp; 1</a:t>
            </a:r>
          </a:p>
          <a:p>
            <a:pPr marL="0" indent="0">
              <a:spcAft>
                <a:spcPts val="600"/>
              </a:spcAft>
              <a:buNone/>
              <a:defRPr/>
            </a:pPr>
            <a:r>
              <a:rPr lang="el-GR" sz="2000" dirty="0">
                <a:latin typeface="Segoe UI" panose="020B0502040204020203" pitchFamily="34" charset="0"/>
                <a:cs typeface="Segoe UI" panose="020B0502040204020203" pitchFamily="34" charset="0"/>
              </a:rPr>
              <a:t>β</a:t>
            </a:r>
            <a:r>
              <a:rPr lang="fr-BE" sz="2000" dirty="0">
                <a:latin typeface="Segoe UI" panose="020B0502040204020203" pitchFamily="34" charset="0"/>
                <a:cs typeface="Segoe UI" panose="020B0502040204020203" pitchFamily="34" charset="0"/>
              </a:rPr>
              <a:t> = (1-</a:t>
            </a:r>
            <a:r>
              <a:rPr lang="el-GR" sz="2000" dirty="0">
                <a:latin typeface="Segoe UI" panose="020B0502040204020203" pitchFamily="34" charset="0"/>
                <a:cs typeface="Segoe UI" panose="020B0502040204020203" pitchFamily="34" charset="0"/>
              </a:rPr>
              <a:t> α</a:t>
            </a:r>
            <a:r>
              <a:rPr lang="fr-BE" sz="2000" dirty="0">
                <a:latin typeface="Segoe UI" panose="020B0502040204020203" pitchFamily="34" charset="0"/>
                <a:cs typeface="Segoe UI" panose="020B0502040204020203" pitchFamily="34" charset="0"/>
              </a:rPr>
              <a:t>)</a:t>
            </a: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a:p>
            <a:pPr marL="0" lvl="0" indent="0">
              <a:spcAft>
                <a:spcPts val="600"/>
              </a:spcAft>
              <a:buNone/>
              <a:defRPr/>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59695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F1FE0-BC2F-41F4-B37E-32B7BD8015B3}"/>
              </a:ext>
            </a:extLst>
          </p:cNvPr>
          <p:cNvSpPr>
            <a:spLocks noGrp="1"/>
          </p:cNvSpPr>
          <p:nvPr>
            <p:ph type="title"/>
          </p:nvPr>
        </p:nvSpPr>
        <p:spPr/>
        <p:txBody>
          <a:bodyPr/>
          <a:lstStyle/>
          <a:p>
            <a:endParaRPr lang="fr-BE"/>
          </a:p>
        </p:txBody>
      </p:sp>
      <p:sp>
        <p:nvSpPr>
          <p:cNvPr id="3" name="Content Placeholder 2">
            <a:extLst>
              <a:ext uri="{FF2B5EF4-FFF2-40B4-BE49-F238E27FC236}">
                <a16:creationId xmlns:a16="http://schemas.microsoft.com/office/drawing/2014/main" id="{1083BDD0-3FE0-4594-9A36-C84C14075895}"/>
              </a:ext>
            </a:extLst>
          </p:cNvPr>
          <p:cNvSpPr>
            <a:spLocks noGrp="1"/>
          </p:cNvSpPr>
          <p:nvPr>
            <p:ph sz="quarter" idx="10"/>
          </p:nvPr>
        </p:nvSpPr>
        <p:spPr>
          <a:xfrm>
            <a:off x="539496" y="1435608"/>
            <a:ext cx="9493966" cy="3977640"/>
          </a:xfrm>
        </p:spPr>
        <p:txBody>
          <a:bodyPr>
            <a:noAutofit/>
          </a:bodyPr>
          <a:lstStyle/>
          <a:p>
            <a:r>
              <a:rPr lang="fr-BE" sz="2000" dirty="0" err="1"/>
              <a:t>Concretely</a:t>
            </a:r>
            <a:r>
              <a:rPr lang="fr-BE" sz="2000" dirty="0"/>
              <a:t>:</a:t>
            </a:r>
          </a:p>
          <a:p>
            <a:pPr marL="171450" indent="-171450">
              <a:buFont typeface="Arial" panose="020B0604020202020204" pitchFamily="34" charset="0"/>
              <a:buChar char="•"/>
            </a:pPr>
            <a:r>
              <a:rPr lang="fr-BE" sz="2000" dirty="0" err="1"/>
              <a:t>Judges</a:t>
            </a:r>
            <a:r>
              <a:rPr lang="fr-BE" sz="2000" dirty="0"/>
              <a:t> </a:t>
            </a:r>
            <a:r>
              <a:rPr lang="fr-BE" sz="2000" dirty="0" err="1"/>
              <a:t>will</a:t>
            </a:r>
            <a:r>
              <a:rPr lang="fr-BE" sz="2000" dirty="0"/>
              <a:t> </a:t>
            </a:r>
            <a:r>
              <a:rPr lang="fr-BE" sz="2000" dirty="0" err="1"/>
              <a:t>interpret</a:t>
            </a:r>
            <a:r>
              <a:rPr lang="fr-BE" sz="2000" dirty="0"/>
              <a:t> more, </a:t>
            </a:r>
            <a:r>
              <a:rPr lang="fr-BE" sz="2000" dirty="0" err="1"/>
              <a:t>based</a:t>
            </a:r>
            <a:r>
              <a:rPr lang="fr-BE" sz="2000" dirty="0"/>
              <a:t> on AI output</a:t>
            </a:r>
          </a:p>
          <a:p>
            <a:pPr marL="171450" indent="-171450">
              <a:buFont typeface="Arial" panose="020B0604020202020204" pitchFamily="34" charset="0"/>
              <a:buChar char="•"/>
            </a:pPr>
            <a:r>
              <a:rPr lang="fr-BE" sz="2000" dirty="0" err="1"/>
              <a:t>Judges</a:t>
            </a:r>
            <a:r>
              <a:rPr lang="fr-BE" sz="2000" dirty="0"/>
              <a:t> </a:t>
            </a:r>
            <a:r>
              <a:rPr lang="fr-BE" sz="2000" dirty="0" err="1"/>
              <a:t>will</a:t>
            </a:r>
            <a:r>
              <a:rPr lang="fr-BE" sz="2000" dirty="0"/>
              <a:t> gain </a:t>
            </a:r>
            <a:r>
              <a:rPr lang="fr-BE" sz="2000" dirty="0" err="1"/>
              <a:t>higher</a:t>
            </a:r>
            <a:r>
              <a:rPr lang="fr-BE" sz="2000" dirty="0"/>
              <a:t> </a:t>
            </a:r>
            <a:r>
              <a:rPr lang="fr-BE" sz="2000" dirty="0" err="1"/>
              <a:t>responsibility</a:t>
            </a:r>
            <a:r>
              <a:rPr lang="fr-BE" sz="2000" dirty="0"/>
              <a:t> </a:t>
            </a:r>
            <a:r>
              <a:rPr lang="fr-BE" sz="2000" dirty="0" err="1"/>
              <a:t>which</a:t>
            </a:r>
            <a:r>
              <a:rPr lang="fr-BE" sz="2000" dirty="0"/>
              <a:t> </a:t>
            </a:r>
            <a:r>
              <a:rPr lang="fr-BE" sz="2000" dirty="0" err="1"/>
              <a:t>underscores</a:t>
            </a:r>
            <a:r>
              <a:rPr lang="fr-BE" sz="2000" dirty="0"/>
              <a:t> the </a:t>
            </a:r>
            <a:r>
              <a:rPr lang="fr-BE" sz="2000" dirty="0" err="1"/>
              <a:t>increasing</a:t>
            </a:r>
            <a:r>
              <a:rPr lang="fr-BE" sz="2000" dirty="0"/>
              <a:t> importance of </a:t>
            </a:r>
            <a:r>
              <a:rPr lang="fr-BE" sz="2000" dirty="0" err="1"/>
              <a:t>their</a:t>
            </a:r>
            <a:r>
              <a:rPr lang="fr-BE" sz="2000" dirty="0"/>
              <a:t> </a:t>
            </a:r>
            <a:r>
              <a:rPr lang="fr-BE" sz="2000" dirty="0" err="1"/>
              <a:t>role</a:t>
            </a:r>
            <a:r>
              <a:rPr lang="fr-BE" sz="2000" dirty="0"/>
              <a:t> over time</a:t>
            </a:r>
          </a:p>
          <a:p>
            <a:pPr marL="171450" indent="-171450">
              <a:buFont typeface="Arial" panose="020B0604020202020204" pitchFamily="34" charset="0"/>
              <a:buChar char="•"/>
            </a:pPr>
            <a:r>
              <a:rPr lang="fr-BE" sz="2000" dirty="0"/>
              <a:t>Consistent </a:t>
            </a:r>
            <a:r>
              <a:rPr lang="fr-BE" sz="2000" dirty="0" err="1"/>
              <a:t>with</a:t>
            </a:r>
            <a:r>
              <a:rPr lang="fr-BE" sz="2000" dirty="0"/>
              <a:t> </a:t>
            </a:r>
            <a:r>
              <a:rPr lang="fr-BE" sz="2000" dirty="0" err="1"/>
              <a:t>current</a:t>
            </a:r>
            <a:r>
              <a:rPr lang="fr-BE" sz="2000" dirty="0"/>
              <a:t> </a:t>
            </a:r>
            <a:r>
              <a:rPr lang="fr-BE" sz="2000" dirty="0" err="1"/>
              <a:t>studies</a:t>
            </a:r>
            <a:endParaRPr lang="fr-BE" sz="2000" dirty="0"/>
          </a:p>
        </p:txBody>
      </p:sp>
    </p:spTree>
    <p:extLst>
      <p:ext uri="{BB962C8B-B14F-4D97-AF65-F5344CB8AC3E}">
        <p14:creationId xmlns:p14="http://schemas.microsoft.com/office/powerpoint/2010/main" val="3107479088"/>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in32_fixed.potx" id="{9A9BE078-57A7-48B2-9D33-8EFC365D262A}" vid="{66905093-CF97-471D-A25F-2AFDA5521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{2E45EFC8-DA6A-431D-82BD-A0A3B2B4E2AD}tf10001108_win32</Template>
  <TotalTime>1796</TotalTime>
  <Words>433</Words>
  <Application>Microsoft Office PowerPoint</Application>
  <PresentationFormat>Widescreen</PresentationFormat>
  <Paragraphs>81</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Segoe UI</vt:lpstr>
      <vt:lpstr>Segoe UI Light</vt:lpstr>
      <vt:lpstr>WelcomeDoc</vt:lpstr>
      <vt:lpstr>“Making justice even more human thanks to AI”</vt:lpstr>
      <vt:lpstr>Artificial intelligence in law</vt:lpstr>
      <vt:lpstr>Why AI in the practice of law ?</vt:lpstr>
      <vt:lpstr>Neuro-symbolic learning</vt:lpstr>
      <vt:lpstr>PowerPoint Presentation</vt:lpstr>
      <vt:lpstr>If – Then - Purpose</vt:lpstr>
      <vt:lpstr>Pyramid of logic </vt:lpstr>
      <vt:lpstr>Why will not AI replace judges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in law</dc:title>
  <dc:creator>Badr Boussabat</dc:creator>
  <cp:keywords/>
  <cp:lastModifiedBy>VIJAY KUMAR BAKSHI</cp:lastModifiedBy>
  <cp:revision>70</cp:revision>
  <dcterms:created xsi:type="dcterms:W3CDTF">2021-11-23T22:59:14Z</dcterms:created>
  <dcterms:modified xsi:type="dcterms:W3CDTF">2021-12-21T08:10:11Z</dcterms:modified>
  <cp:version/>
</cp:coreProperties>
</file>